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4" r:id="rId8"/>
    <p:sldId id="262" r:id="rId9"/>
    <p:sldId id="263" r:id="rId10"/>
    <p:sldId id="266" r:id="rId11"/>
    <p:sldId id="269" r:id="rId12"/>
    <p:sldId id="265" r:id="rId13"/>
    <p:sldId id="267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1CDC3-F8C7-44D9-BDA8-AB753B2F43CC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FEDE2-B925-4D69-B412-8E00EB005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.auburn.edu/~vagrawal/COURSE/E6270_Spr09/course.html" TargetMode="External"/><Relationship Id="rId2" Type="http://schemas.openxmlformats.org/officeDocument/2006/relationships/hyperlink" Target="http://www.eecs.umich.edu/~jhayes/iscas.restore/c6288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Minimize Test Power for Benchmark Circuit c6288 by Optimal Ordering of Test Vectors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By: Paul Wray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TSP Results (Optimal Path)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V3 &gt; V9 &gt; V2 &gt; V5 &gt; V7 &gt; V4 &gt; V1 &gt; V10 &gt; V8 &gt; V6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 smtClean="0"/>
              <a:t>Optimal Path Gives a Hamming Transition Total of 77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 smtClean="0"/>
              <a:t>As of now, this is the best path.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Heuristic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657600" y="1828800"/>
            <a:ext cx="6858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V3</a:t>
            </a:r>
          </a:p>
        </p:txBody>
      </p:sp>
      <p:sp>
        <p:nvSpPr>
          <p:cNvPr id="8" name="Oval 7"/>
          <p:cNvSpPr/>
          <p:nvPr/>
        </p:nvSpPr>
        <p:spPr>
          <a:xfrm>
            <a:off x="685800" y="25908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V1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676400" y="25908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V2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590800" y="25908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V4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3505200" y="25908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V5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267200" y="25908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V6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5105400" y="25908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V7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5867400" y="25908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V8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6629400" y="25908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V9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7391400" y="2590800"/>
            <a:ext cx="838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V10</a:t>
            </a:r>
            <a:endParaRPr lang="en-US" dirty="0"/>
          </a:p>
        </p:txBody>
      </p:sp>
      <p:cxnSp>
        <p:nvCxnSpPr>
          <p:cNvPr id="23" name="Straight Connector 22"/>
          <p:cNvCxnSpPr>
            <a:endCxn id="6" idx="2"/>
          </p:cNvCxnSpPr>
          <p:nvPr/>
        </p:nvCxnSpPr>
        <p:spPr>
          <a:xfrm>
            <a:off x="990600" y="2057400"/>
            <a:ext cx="2667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343400" y="2057400"/>
            <a:ext cx="3429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8" idx="0"/>
          </p:cNvCxnSpPr>
          <p:nvPr/>
        </p:nvCxnSpPr>
        <p:spPr>
          <a:xfrm rot="5400000">
            <a:off x="723900" y="23241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9" idx="0"/>
          </p:cNvCxnSpPr>
          <p:nvPr/>
        </p:nvCxnSpPr>
        <p:spPr>
          <a:xfrm rot="5400000">
            <a:off x="1714500" y="23241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1" idx="0"/>
          </p:cNvCxnSpPr>
          <p:nvPr/>
        </p:nvCxnSpPr>
        <p:spPr>
          <a:xfrm rot="5400000">
            <a:off x="2628900" y="23241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6" idx="0"/>
          </p:cNvCxnSpPr>
          <p:nvPr/>
        </p:nvCxnSpPr>
        <p:spPr>
          <a:xfrm rot="5400000">
            <a:off x="3695700" y="2400300"/>
            <a:ext cx="304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17" idx="0"/>
          </p:cNvCxnSpPr>
          <p:nvPr/>
        </p:nvCxnSpPr>
        <p:spPr>
          <a:xfrm rot="16200000" flipH="1">
            <a:off x="4267200" y="22860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8" idx="0"/>
          </p:cNvCxnSpPr>
          <p:nvPr/>
        </p:nvCxnSpPr>
        <p:spPr>
          <a:xfrm rot="5400000">
            <a:off x="5143500" y="23241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19" idx="0"/>
          </p:cNvCxnSpPr>
          <p:nvPr/>
        </p:nvCxnSpPr>
        <p:spPr>
          <a:xfrm rot="5400000">
            <a:off x="5905500" y="23241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21" idx="0"/>
          </p:cNvCxnSpPr>
          <p:nvPr/>
        </p:nvCxnSpPr>
        <p:spPr>
          <a:xfrm rot="16200000" flipH="1">
            <a:off x="7525544" y="2305844"/>
            <a:ext cx="532606" cy="37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20" idx="0"/>
          </p:cNvCxnSpPr>
          <p:nvPr/>
        </p:nvCxnSpPr>
        <p:spPr>
          <a:xfrm rot="16200000" flipH="1">
            <a:off x="6629400" y="2286000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609600" y="3657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V1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1524000" y="3657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V2</a:t>
            </a:r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2438400" y="3657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V4</a:t>
            </a:r>
            <a:endParaRPr lang="en-US" dirty="0"/>
          </a:p>
        </p:txBody>
      </p:sp>
      <p:sp>
        <p:nvSpPr>
          <p:cNvPr id="57" name="Oval 56"/>
          <p:cNvSpPr/>
          <p:nvPr/>
        </p:nvSpPr>
        <p:spPr>
          <a:xfrm>
            <a:off x="3276600" y="3657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V5</a:t>
            </a:r>
            <a:endParaRPr lang="en-US" dirty="0"/>
          </a:p>
        </p:txBody>
      </p:sp>
      <p:sp>
        <p:nvSpPr>
          <p:cNvPr id="58" name="Oval 57"/>
          <p:cNvSpPr/>
          <p:nvPr/>
        </p:nvSpPr>
        <p:spPr>
          <a:xfrm>
            <a:off x="4191000" y="3657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V6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5105400" y="3657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V7</a:t>
            </a:r>
            <a:endParaRPr lang="en-US" dirty="0"/>
          </a:p>
        </p:txBody>
      </p:sp>
      <p:sp>
        <p:nvSpPr>
          <p:cNvPr id="60" name="Oval 59"/>
          <p:cNvSpPr/>
          <p:nvPr/>
        </p:nvSpPr>
        <p:spPr>
          <a:xfrm>
            <a:off x="6019800" y="3657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V8</a:t>
            </a:r>
            <a:endParaRPr lang="en-US" dirty="0"/>
          </a:p>
        </p:txBody>
      </p:sp>
      <p:sp>
        <p:nvSpPr>
          <p:cNvPr id="61" name="Oval 60"/>
          <p:cNvSpPr/>
          <p:nvPr/>
        </p:nvSpPr>
        <p:spPr>
          <a:xfrm>
            <a:off x="6934200" y="3657600"/>
            <a:ext cx="838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V10</a:t>
            </a:r>
            <a:endParaRPr lang="en-US" dirty="0"/>
          </a:p>
        </p:txBody>
      </p:sp>
      <p:cxnSp>
        <p:nvCxnSpPr>
          <p:cNvPr id="65" name="Straight Arrow Connector 64"/>
          <p:cNvCxnSpPr>
            <a:stCxn id="20" idx="3"/>
            <a:endCxn id="55" idx="0"/>
          </p:cNvCxnSpPr>
          <p:nvPr/>
        </p:nvCxnSpPr>
        <p:spPr>
          <a:xfrm rot="5400000">
            <a:off x="3967980" y="906905"/>
            <a:ext cx="611515" cy="4889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762000" y="4724400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V1</a:t>
            </a:r>
            <a:endParaRPr lang="en-US" dirty="0"/>
          </a:p>
        </p:txBody>
      </p:sp>
      <p:sp>
        <p:nvSpPr>
          <p:cNvPr id="71" name="Oval 70"/>
          <p:cNvSpPr/>
          <p:nvPr/>
        </p:nvSpPr>
        <p:spPr>
          <a:xfrm>
            <a:off x="1828800" y="4724400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V4</a:t>
            </a:r>
            <a:endParaRPr lang="en-US" dirty="0"/>
          </a:p>
        </p:txBody>
      </p:sp>
      <p:sp>
        <p:nvSpPr>
          <p:cNvPr id="72" name="Oval 71"/>
          <p:cNvSpPr/>
          <p:nvPr/>
        </p:nvSpPr>
        <p:spPr>
          <a:xfrm>
            <a:off x="2895600" y="4724400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V5</a:t>
            </a:r>
            <a:endParaRPr lang="en-US" dirty="0"/>
          </a:p>
        </p:txBody>
      </p:sp>
      <p:sp>
        <p:nvSpPr>
          <p:cNvPr id="73" name="Oval 72"/>
          <p:cNvSpPr/>
          <p:nvPr/>
        </p:nvSpPr>
        <p:spPr>
          <a:xfrm>
            <a:off x="3886200" y="4648200"/>
            <a:ext cx="762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V6</a:t>
            </a:r>
            <a:endParaRPr lang="en-US" dirty="0"/>
          </a:p>
        </p:txBody>
      </p:sp>
      <p:sp>
        <p:nvSpPr>
          <p:cNvPr id="74" name="Oval 73"/>
          <p:cNvSpPr/>
          <p:nvPr/>
        </p:nvSpPr>
        <p:spPr>
          <a:xfrm>
            <a:off x="4800600" y="4648200"/>
            <a:ext cx="838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V7</a:t>
            </a:r>
            <a:endParaRPr lang="en-US" dirty="0"/>
          </a:p>
        </p:txBody>
      </p:sp>
      <p:sp>
        <p:nvSpPr>
          <p:cNvPr id="75" name="Oval 74"/>
          <p:cNvSpPr/>
          <p:nvPr/>
        </p:nvSpPr>
        <p:spPr>
          <a:xfrm>
            <a:off x="5867400" y="46482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V8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858000" y="4648200"/>
            <a:ext cx="990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V10</a:t>
            </a:r>
            <a:endParaRPr lang="en-US" dirty="0"/>
          </a:p>
        </p:txBody>
      </p:sp>
      <p:cxnSp>
        <p:nvCxnSpPr>
          <p:cNvPr id="78" name="Straight Arrow Connector 77"/>
          <p:cNvCxnSpPr>
            <a:stCxn id="55" idx="3"/>
            <a:endCxn id="70" idx="0"/>
          </p:cNvCxnSpPr>
          <p:nvPr/>
        </p:nvCxnSpPr>
        <p:spPr>
          <a:xfrm rot="5400000">
            <a:off x="1104900" y="4216026"/>
            <a:ext cx="546474" cy="470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55" idx="4"/>
          </p:cNvCxnSpPr>
          <p:nvPr/>
        </p:nvCxnSpPr>
        <p:spPr>
          <a:xfrm rot="16200000" flipH="1">
            <a:off x="1790700" y="43053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TSP Results (Greedy Path)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smtClean="0"/>
              <a:t>Once you get to V2, you run into a problem that there are the same about of transitions from V2 &gt; V4 as is from   V2 &gt; V1 so try both ways.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V3 &gt; V9 &gt;  V2 &gt;  V4 &gt;  V1 &gt;  V10  &gt; V6 &gt;  V8 &gt;  V7 &gt;  V5</a:t>
            </a:r>
          </a:p>
          <a:p>
            <a:pPr>
              <a:buNone/>
            </a:pPr>
            <a:endParaRPr lang="en-US" sz="28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This path produces 78 Hamming Transitions, which was obtained using the Greedy Heuristic Approach.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V3 &gt; V9 &gt; V2 &gt; V1 &gt; V4 &gt; V5 &gt; V7 &gt; V8 &gt; V6 &gt; V10</a:t>
            </a:r>
          </a:p>
          <a:p>
            <a:pPr>
              <a:buNone/>
            </a:pPr>
            <a:endParaRPr lang="en-US" sz="28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This path provides 79 Hamming Transitions.</a:t>
            </a:r>
            <a:endParaRPr lang="en-US" sz="2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</a:t>
            </a:r>
            <a:r>
              <a:rPr lang="en-US" dirty="0" err="1" smtClean="0"/>
              <a:t>Powersim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Parameters:</a:t>
            </a:r>
          </a:p>
          <a:p>
            <a:r>
              <a:rPr lang="en-US" sz="1600" dirty="0" smtClean="0"/>
              <a:t>90nm Technology                     Rise Time = 2nS    </a:t>
            </a:r>
          </a:p>
          <a:p>
            <a:r>
              <a:rPr lang="en-US" sz="1600" dirty="0" smtClean="0"/>
              <a:t>Supply Voltage 1.5V                 Vector Period = 100nS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9968" y="2971799"/>
            <a:ext cx="6868631" cy="274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[1] J. D. Alexander, "Simulation Based Power Estimation for Digital CMOS Technologies," Master's Thesis, Department of ECE, Auburn University, December 2008.</a:t>
            </a:r>
          </a:p>
          <a:p>
            <a:r>
              <a:rPr lang="en-US" dirty="0" smtClean="0"/>
              <a:t>[2] K. R. </a:t>
            </a:r>
            <a:r>
              <a:rPr lang="en-US" dirty="0" err="1" smtClean="0"/>
              <a:t>Kantipudi</a:t>
            </a:r>
            <a:r>
              <a:rPr lang="en-US" dirty="0" smtClean="0"/>
              <a:t> and V. D. </a:t>
            </a:r>
            <a:r>
              <a:rPr lang="en-US" dirty="0" err="1" smtClean="0"/>
              <a:t>Agrawal</a:t>
            </a:r>
            <a:r>
              <a:rPr lang="en-US" dirty="0" smtClean="0"/>
              <a:t> (2007), “A Reduced Complexity Algorithm for Minimizing N-Detect Tests," </a:t>
            </a:r>
            <a:r>
              <a:rPr lang="en-US" i="1" dirty="0" smtClean="0"/>
              <a:t>Proc. 20th International Conf. VLSI Design</a:t>
            </a:r>
            <a:r>
              <a:rPr lang="en-US" dirty="0" smtClean="0"/>
              <a:t>, Jan. , pp. 492-497.</a:t>
            </a:r>
          </a:p>
          <a:p>
            <a:r>
              <a:rPr lang="en-US" dirty="0" smtClean="0"/>
              <a:t>[3]</a:t>
            </a:r>
            <a:r>
              <a:rPr lang="en-US" u="sng" dirty="0" smtClean="0">
                <a:hlinkClick r:id="rId2"/>
              </a:rPr>
              <a:t>http://www.eecs.umich.edu/~jhayes/iscas.restore/c6288.html</a:t>
            </a:r>
            <a:endParaRPr lang="en-US" dirty="0" smtClean="0"/>
          </a:p>
          <a:p>
            <a:r>
              <a:rPr lang="en-US" dirty="0" smtClean="0"/>
              <a:t>[4]</a:t>
            </a:r>
            <a:r>
              <a:rPr lang="en-US" u="sng" dirty="0" smtClean="0">
                <a:hlinkClick r:id="rId3"/>
              </a:rPr>
              <a:t>http://www.eng.auburn.edu/~vagrawal/COURSE/E6   270_Spr09/course.html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Acknowledgements</a:t>
            </a:r>
            <a:br>
              <a:rPr lang="en-US" dirty="0" smtClean="0"/>
            </a:br>
            <a:r>
              <a:rPr lang="en-US" dirty="0" smtClean="0"/>
              <a:t>A Special Thanks to these 3 Guys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Manish </a:t>
            </a:r>
            <a:r>
              <a:rPr lang="en-US" dirty="0" err="1" smtClean="0"/>
              <a:t>Kulkarni</a:t>
            </a:r>
            <a:r>
              <a:rPr lang="en-US" dirty="0" smtClean="0"/>
              <a:t> – Support source for </a:t>
            </a:r>
            <a:r>
              <a:rPr lang="en-US" dirty="0" err="1" smtClean="0"/>
              <a:t>Powersim</a:t>
            </a:r>
            <a:r>
              <a:rPr lang="en-US" dirty="0" smtClean="0"/>
              <a:t>, Manish provided in depth help with </a:t>
            </a:r>
            <a:r>
              <a:rPr lang="en-US" dirty="0" err="1" smtClean="0"/>
              <a:t>powersim</a:t>
            </a:r>
            <a:r>
              <a:rPr lang="en-US" dirty="0" smtClean="0"/>
              <a:t> and the testing of these vector sets.</a:t>
            </a:r>
          </a:p>
          <a:p>
            <a:r>
              <a:rPr lang="en-US" dirty="0" err="1" smtClean="0"/>
              <a:t>Nitin</a:t>
            </a:r>
            <a:r>
              <a:rPr lang="en-US" dirty="0" smtClean="0"/>
              <a:t> Yogi – Provided the 77 transition set solution and research on TSP(GA).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Vishwani</a:t>
            </a:r>
            <a:r>
              <a:rPr lang="en-US" dirty="0" smtClean="0"/>
              <a:t> </a:t>
            </a:r>
            <a:r>
              <a:rPr lang="en-US" dirty="0" err="1" smtClean="0"/>
              <a:t>Agrawal</a:t>
            </a:r>
            <a:r>
              <a:rPr lang="en-US" dirty="0" smtClean="0"/>
              <a:t> – Gave an interesting topic of discussion as well as the 10 test vector set. Instilled direction and support into the project.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c6288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2895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16x16 Multiplier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32 inputs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32 outputs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2406 gates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Content Placeholder 6" descr="c6288 gate image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752600" y="1371600"/>
            <a:ext cx="7086600" cy="498175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914399"/>
          </a:xfrm>
        </p:spPr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62000" y="1219200"/>
            <a:ext cx="7620000" cy="396240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Obtain Test Vectors using </a:t>
            </a:r>
            <a:r>
              <a:rPr lang="en-US" dirty="0" err="1" smtClean="0">
                <a:solidFill>
                  <a:schemeClr val="tx1"/>
                </a:solidFill>
              </a:rPr>
              <a:t>Matlab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Using </a:t>
            </a:r>
            <a:r>
              <a:rPr lang="en-US" dirty="0" smtClean="0">
                <a:solidFill>
                  <a:schemeClr val="tx1"/>
                </a:solidFill>
              </a:rPr>
              <a:t>greedy Heuristics Approach, Find Optimal </a:t>
            </a: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dirty="0" smtClean="0">
                <a:solidFill>
                  <a:schemeClr val="tx1"/>
                </a:solidFill>
              </a:rPr>
              <a:t>rdering of Test </a:t>
            </a:r>
            <a:r>
              <a:rPr lang="en-US" dirty="0" smtClean="0">
                <a:solidFill>
                  <a:schemeClr val="tx1"/>
                </a:solidFill>
              </a:rPr>
              <a:t>Vectors.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Genetic </a:t>
            </a:r>
            <a:r>
              <a:rPr lang="en-US" dirty="0" smtClean="0">
                <a:solidFill>
                  <a:schemeClr val="tx1"/>
                </a:solidFill>
              </a:rPr>
              <a:t>Algorithm (GA) to find Optimal Ordering of Test </a:t>
            </a:r>
            <a:r>
              <a:rPr lang="en-US" dirty="0" smtClean="0">
                <a:solidFill>
                  <a:schemeClr val="tx1"/>
                </a:solidFill>
              </a:rPr>
              <a:t>Vectors.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Use </a:t>
            </a:r>
            <a:r>
              <a:rPr lang="en-US" dirty="0" err="1" smtClean="0">
                <a:solidFill>
                  <a:schemeClr val="tx1"/>
                </a:solidFill>
              </a:rPr>
              <a:t>Powersim</a:t>
            </a:r>
            <a:r>
              <a:rPr lang="en-US" dirty="0" smtClean="0">
                <a:solidFill>
                  <a:schemeClr val="tx1"/>
                </a:solidFill>
              </a:rPr>
              <a:t> to Obtain Power Reduction of the Optimal Ordered Test Vectors.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Obtain Test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According to the Heuristic Theory, The minimal number of test vectors for this circuit is 6 test vectors. </a:t>
            </a:r>
            <a:endParaRPr lang="en-US" dirty="0"/>
          </a:p>
          <a:p>
            <a:r>
              <a:rPr lang="en-US" dirty="0" smtClean="0"/>
              <a:t>A Solution set of 6 test vectors has never been found to truly test the circuit. </a:t>
            </a:r>
          </a:p>
          <a:p>
            <a:r>
              <a:rPr lang="en-US" dirty="0" smtClean="0"/>
              <a:t>Most engineers have came up with 12.</a:t>
            </a:r>
          </a:p>
          <a:p>
            <a:r>
              <a:rPr lang="en-US" dirty="0" smtClean="0"/>
              <a:t>Using Integer Linear Programming, a solution set of 10 Test Vectors has been </a:t>
            </a:r>
            <a:r>
              <a:rPr lang="en-US" dirty="0" smtClean="0"/>
              <a:t>found.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Test Vectors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47801"/>
            <a:ext cx="4040188" cy="533400"/>
          </a:xfrm>
        </p:spPr>
        <p:txBody>
          <a:bodyPr>
            <a:normAutofit/>
          </a:bodyPr>
          <a:lstStyle/>
          <a:p>
            <a:endParaRPr lang="en-US" sz="2200" dirty="0" smtClean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143000"/>
            <a:ext cx="4953000" cy="5334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r>
              <a:rPr lang="en-US" sz="2900" dirty="0" smtClean="0"/>
              <a:t>V1 </a:t>
            </a:r>
            <a:r>
              <a:rPr lang="en-US" sz="2900" dirty="0"/>
              <a:t>	</a:t>
            </a:r>
            <a:r>
              <a:rPr lang="en-US" sz="2900" dirty="0" smtClean="0"/>
              <a:t>1101-1011-0110-1101-1101-1111-1111-1111</a:t>
            </a:r>
            <a:endParaRPr lang="en-US" sz="2900" dirty="0"/>
          </a:p>
          <a:p>
            <a:pPr>
              <a:buNone/>
            </a:pPr>
            <a:r>
              <a:rPr lang="en-US" sz="2900" dirty="0"/>
              <a:t> </a:t>
            </a:r>
          </a:p>
          <a:p>
            <a:r>
              <a:rPr lang="en-US" sz="2900" dirty="0" smtClean="0"/>
              <a:t>V2</a:t>
            </a:r>
            <a:r>
              <a:rPr lang="en-US" sz="2900" dirty="0"/>
              <a:t>	 0110-1101-1011-0110-1111-1111-1111-1111</a:t>
            </a:r>
          </a:p>
          <a:p>
            <a:pPr>
              <a:buNone/>
            </a:pPr>
            <a:r>
              <a:rPr lang="en-US" sz="2900" dirty="0"/>
              <a:t> </a:t>
            </a:r>
          </a:p>
          <a:p>
            <a:r>
              <a:rPr lang="en-US" sz="2900" dirty="0" smtClean="0"/>
              <a:t>V3 </a:t>
            </a:r>
            <a:r>
              <a:rPr lang="en-US" sz="2900" dirty="0"/>
              <a:t>	0000-0000-0000-0000-0010-1111-1111-1111</a:t>
            </a:r>
          </a:p>
          <a:p>
            <a:pPr>
              <a:buNone/>
            </a:pPr>
            <a:r>
              <a:rPr lang="en-US" sz="2900" dirty="0"/>
              <a:t> </a:t>
            </a:r>
          </a:p>
          <a:p>
            <a:r>
              <a:rPr lang="en-US" sz="2900" dirty="0" smtClean="0"/>
              <a:t>V4 </a:t>
            </a:r>
            <a:r>
              <a:rPr lang="en-US" sz="2900" dirty="0"/>
              <a:t>	1011-0110-1101-1011-1101-1111-1111-1111</a:t>
            </a:r>
          </a:p>
          <a:p>
            <a:pPr>
              <a:buNone/>
            </a:pPr>
            <a:r>
              <a:rPr lang="en-US" sz="2900" dirty="0"/>
              <a:t> </a:t>
            </a:r>
          </a:p>
          <a:p>
            <a:r>
              <a:rPr lang="en-US" sz="2900" dirty="0" smtClean="0"/>
              <a:t>V5 </a:t>
            </a:r>
            <a:r>
              <a:rPr lang="en-US" sz="2900" dirty="0"/>
              <a:t>	1111-1111-1111-1111-1101-0101-0101-0101</a:t>
            </a:r>
          </a:p>
          <a:p>
            <a:pPr>
              <a:buNone/>
            </a:pPr>
            <a:r>
              <a:rPr lang="en-US" sz="2900" dirty="0"/>
              <a:t> </a:t>
            </a:r>
          </a:p>
          <a:p>
            <a:r>
              <a:rPr lang="en-US" sz="2900" dirty="0" smtClean="0"/>
              <a:t>V6 </a:t>
            </a:r>
            <a:r>
              <a:rPr lang="en-US" sz="2900" dirty="0"/>
              <a:t>	1111-1111-1111-1111-0110-1010-1010-1010</a:t>
            </a:r>
          </a:p>
          <a:p>
            <a:pPr>
              <a:buNone/>
            </a:pPr>
            <a:r>
              <a:rPr lang="en-US" sz="2900" dirty="0"/>
              <a:t> </a:t>
            </a:r>
          </a:p>
          <a:p>
            <a:r>
              <a:rPr lang="en-US" sz="2900" dirty="0" smtClean="0"/>
              <a:t>V7 </a:t>
            </a:r>
            <a:r>
              <a:rPr lang="en-US" sz="2900" dirty="0"/>
              <a:t>	0011-1111-1111-1101-1101-0101-0101-0101</a:t>
            </a:r>
          </a:p>
          <a:p>
            <a:pPr>
              <a:buNone/>
            </a:pPr>
            <a:r>
              <a:rPr lang="en-US" sz="2900" dirty="0"/>
              <a:t> </a:t>
            </a:r>
          </a:p>
          <a:p>
            <a:r>
              <a:rPr lang="en-US" sz="2900" dirty="0" smtClean="0"/>
              <a:t>V8 </a:t>
            </a:r>
            <a:r>
              <a:rPr lang="en-US" sz="2900" dirty="0"/>
              <a:t>	0011-1111-1111-1101-1010-1010-1010-1011</a:t>
            </a:r>
          </a:p>
          <a:p>
            <a:pPr>
              <a:buNone/>
            </a:pPr>
            <a:r>
              <a:rPr lang="en-US" sz="2900" dirty="0"/>
              <a:t> </a:t>
            </a:r>
          </a:p>
          <a:p>
            <a:r>
              <a:rPr lang="en-US" sz="2900" dirty="0" smtClean="0"/>
              <a:t>V9 </a:t>
            </a:r>
            <a:r>
              <a:rPr lang="en-US" sz="2900" dirty="0"/>
              <a:t>	1110-1101-1011-0110-0010-1111-1111-1111 	    </a:t>
            </a:r>
          </a:p>
          <a:p>
            <a:r>
              <a:rPr lang="en-US" sz="2900" dirty="0" smtClean="0"/>
              <a:t>V10</a:t>
            </a:r>
            <a:r>
              <a:rPr lang="en-US" sz="2900" dirty="0"/>
              <a:t>	 1101-1011-0110-1100-1010-1010-1010-1010</a:t>
            </a:r>
          </a:p>
          <a:p>
            <a:endParaRPr lang="en-US" sz="29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1600200"/>
            <a:ext cx="3276600" cy="4525963"/>
          </a:xfrm>
        </p:spPr>
        <p:txBody>
          <a:bodyPr/>
          <a:lstStyle/>
          <a:p>
            <a:r>
              <a:rPr lang="en-US" dirty="0" smtClean="0"/>
              <a:t>These 10 Vectors are currently the best possible solution set for problematic benchmark circuit c6288.</a:t>
            </a:r>
          </a:p>
          <a:p>
            <a:r>
              <a:rPr lang="en-US" dirty="0" smtClean="0"/>
              <a:t>These Vectors were found by Dr. </a:t>
            </a:r>
            <a:r>
              <a:rPr lang="en-US" dirty="0" err="1" smtClean="0"/>
              <a:t>Vishwani</a:t>
            </a:r>
            <a:r>
              <a:rPr lang="en-US" dirty="0" smtClean="0"/>
              <a:t> </a:t>
            </a:r>
            <a:r>
              <a:rPr lang="en-US" dirty="0" err="1" smtClean="0"/>
              <a:t>Agrawal</a:t>
            </a:r>
            <a:r>
              <a:rPr lang="en-US" dirty="0" smtClean="0"/>
              <a:t> and </a:t>
            </a:r>
            <a:r>
              <a:rPr lang="en-US" dirty="0" err="1" smtClean="0"/>
              <a:t>Kalyana</a:t>
            </a:r>
            <a:r>
              <a:rPr lang="en-US" dirty="0" smtClean="0"/>
              <a:t> R. </a:t>
            </a:r>
            <a:r>
              <a:rPr lang="en-US" dirty="0" err="1" smtClean="0"/>
              <a:t>Kantipudi</a:t>
            </a:r>
            <a:r>
              <a:rPr lang="en-US" dirty="0"/>
              <a:t>,</a:t>
            </a:r>
            <a:r>
              <a:rPr lang="en-US" dirty="0" smtClean="0"/>
              <a:t> (Auburn </a:t>
            </a:r>
            <a:r>
              <a:rPr lang="en-US" dirty="0" err="1" smtClean="0"/>
              <a:t>Univeristy</a:t>
            </a:r>
            <a:r>
              <a:rPr lang="en-US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Matlab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76400"/>
            <a:ext cx="3124200" cy="4449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Inset test vectors V1-V10 into </a:t>
            </a:r>
            <a:r>
              <a:rPr lang="en-US" dirty="0" err="1" smtClean="0"/>
              <a:t>matlab</a:t>
            </a:r>
            <a:r>
              <a:rPr lang="en-US" dirty="0" smtClean="0"/>
              <a:t> to obtain distances between each vector.</a:t>
            </a:r>
          </a:p>
          <a:p>
            <a:r>
              <a:rPr lang="en-US" dirty="0" smtClean="0"/>
              <a:t>The solution displayed to the left shows the distance (# of Hamming Transitions) between each Vector Set.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3352800" y="1447800"/>
          <a:ext cx="5562605" cy="416829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609600"/>
                <a:gridCol w="457200"/>
                <a:gridCol w="533400"/>
                <a:gridCol w="457200"/>
                <a:gridCol w="436420"/>
                <a:gridCol w="498764"/>
                <a:gridCol w="498764"/>
                <a:gridCol w="498764"/>
                <a:gridCol w="498764"/>
                <a:gridCol w="498764"/>
                <a:gridCol w="574965"/>
              </a:tblGrid>
              <a:tr h="3809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V1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V2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V3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V4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V5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V6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V7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V8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V9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V10</a:t>
                      </a:r>
                      <a:endParaRPr lang="en-US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V3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V4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V7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14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V9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87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V10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17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22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/>
                          <a:ea typeface="Times New Roman"/>
                        </a:rPr>
                        <a:t>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16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of Optimal Vector Ordering</a:t>
            </a:r>
            <a:endParaRPr lang="en-US" dirty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295401" y="1981200"/>
            <a:ext cx="914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00011</a:t>
            </a:r>
          </a:p>
          <a:p>
            <a:r>
              <a:rPr lang="en-US" dirty="0" smtClean="0"/>
              <a:t>00000</a:t>
            </a:r>
          </a:p>
          <a:p>
            <a:r>
              <a:rPr lang="en-US" dirty="0" smtClean="0"/>
              <a:t>11111</a:t>
            </a:r>
          </a:p>
          <a:p>
            <a:r>
              <a:rPr lang="en-US" dirty="0" smtClean="0"/>
              <a:t>00111</a:t>
            </a:r>
          </a:p>
          <a:p>
            <a:endParaRPr lang="en-US" dirty="0"/>
          </a:p>
        </p:txBody>
      </p:sp>
      <p:cxnSp>
        <p:nvCxnSpPr>
          <p:cNvPr id="5" name="AutoShape 7"/>
          <p:cNvCxnSpPr>
            <a:cxnSpLocks noChangeShapeType="1"/>
            <a:stCxn id="4" idx="3"/>
          </p:cNvCxnSpPr>
          <p:nvPr/>
        </p:nvCxnSpPr>
        <p:spPr bwMode="auto">
          <a:xfrm>
            <a:off x="2209801" y="2719864"/>
            <a:ext cx="1066799" cy="2333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09601" y="4495800"/>
            <a:ext cx="659538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Rearranged vector set </a:t>
            </a:r>
            <a:r>
              <a:rPr lang="en-US" dirty="0"/>
              <a:t>	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00000</a:t>
            </a:r>
            <a:endParaRPr lang="en-US" dirty="0"/>
          </a:p>
          <a:p>
            <a:r>
              <a:rPr lang="en-US" dirty="0" smtClean="0"/>
              <a:t>00011</a:t>
            </a:r>
          </a:p>
          <a:p>
            <a:r>
              <a:rPr lang="en-US" dirty="0" smtClean="0"/>
              <a:t>00111</a:t>
            </a:r>
          </a:p>
          <a:p>
            <a:r>
              <a:rPr lang="en-US" dirty="0" smtClean="0"/>
              <a:t>11111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			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943600" y="2438400"/>
            <a:ext cx="22311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9 </a:t>
            </a:r>
            <a:r>
              <a:rPr lang="en-US" dirty="0"/>
              <a:t>T</a:t>
            </a:r>
            <a:r>
              <a:rPr lang="en-US" dirty="0" smtClean="0"/>
              <a:t>ransitions</a:t>
            </a:r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3276600" y="1905001"/>
            <a:ext cx="1981200" cy="1524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normAutofit/>
          </a:bodyPr>
          <a:lstStyle/>
          <a:p>
            <a:pPr algn="ctr">
              <a:buNone/>
            </a:pPr>
            <a:r>
              <a:rPr lang="en-US" dirty="0" smtClean="0"/>
              <a:t>c6288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9" idx="3"/>
          </p:cNvCxnSpPr>
          <p:nvPr/>
        </p:nvCxnSpPr>
        <p:spPr>
          <a:xfrm flipV="1">
            <a:off x="5257800" y="2667000"/>
            <a:ext cx="68580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124200" y="4800600"/>
            <a:ext cx="22098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c6288</a:t>
            </a:r>
            <a:endParaRPr lang="en-US" sz="3200" dirty="0"/>
          </a:p>
        </p:txBody>
      </p:sp>
      <p:cxnSp>
        <p:nvCxnSpPr>
          <p:cNvPr id="19" name="Straight Arrow Connector 18"/>
          <p:cNvCxnSpPr>
            <a:endCxn id="17" idx="1"/>
          </p:cNvCxnSpPr>
          <p:nvPr/>
        </p:nvCxnSpPr>
        <p:spPr>
          <a:xfrm>
            <a:off x="1524000" y="5562600"/>
            <a:ext cx="16002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7" idx="3"/>
          </p:cNvCxnSpPr>
          <p:nvPr/>
        </p:nvCxnSpPr>
        <p:spPr>
          <a:xfrm>
            <a:off x="5334000" y="5600700"/>
            <a:ext cx="914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248400" y="5410200"/>
            <a:ext cx="1366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5 Transitions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TSP or Genetic Algorithm to Solve Ordering Issues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833443" y="1662113"/>
            <a:ext cx="1452558" cy="15382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cs typeface="Arial" charset="0"/>
              </a:rPr>
              <a:t>V1</a:t>
            </a: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3124199" y="1662113"/>
            <a:ext cx="1676401" cy="16144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dirty="0">
                <a:cs typeface="Arial" charset="0"/>
              </a:rPr>
              <a:t>V2</a:t>
            </a:r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5562600" y="1662113"/>
            <a:ext cx="1736725" cy="1843087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cs typeface="Arial" charset="0"/>
              </a:rPr>
              <a:t>V3</a:t>
            </a:r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1371601" y="4572000"/>
            <a:ext cx="1752599" cy="15240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cs typeface="Arial" charset="0"/>
              </a:rPr>
              <a:t>V4</a:t>
            </a: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334000" y="4495800"/>
            <a:ext cx="1524000" cy="1752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cs typeface="Arial" charset="0"/>
              </a:rPr>
              <a:t>V5</a:t>
            </a:r>
          </a:p>
        </p:txBody>
      </p:sp>
      <p:cxnSp>
        <p:nvCxnSpPr>
          <p:cNvPr id="12" name="AutoShape 9"/>
          <p:cNvCxnSpPr>
            <a:cxnSpLocks noChangeShapeType="1"/>
            <a:stCxn id="7" idx="6"/>
            <a:endCxn id="8" idx="2"/>
          </p:cNvCxnSpPr>
          <p:nvPr/>
        </p:nvCxnSpPr>
        <p:spPr bwMode="auto">
          <a:xfrm>
            <a:off x="2286001" y="2431257"/>
            <a:ext cx="838198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438400" y="2362676"/>
            <a:ext cx="5334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cs typeface="Arial" charset="0"/>
              </a:rPr>
              <a:t>3</a:t>
            </a:r>
          </a:p>
        </p:txBody>
      </p:sp>
      <p:cxnSp>
        <p:nvCxnSpPr>
          <p:cNvPr id="14" name="AutoShape 11"/>
          <p:cNvCxnSpPr>
            <a:cxnSpLocks noChangeShapeType="1"/>
            <a:stCxn id="8" idx="6"/>
            <a:endCxn id="9" idx="2"/>
          </p:cNvCxnSpPr>
          <p:nvPr/>
        </p:nvCxnSpPr>
        <p:spPr bwMode="auto">
          <a:xfrm>
            <a:off x="4800600" y="2469357"/>
            <a:ext cx="762000" cy="114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5181600" y="1600200"/>
            <a:ext cx="12144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cs typeface="Arial" charset="0"/>
              </a:rPr>
              <a:t>4</a:t>
            </a:r>
          </a:p>
        </p:txBody>
      </p:sp>
      <p:cxnSp>
        <p:nvCxnSpPr>
          <p:cNvPr id="16" name="AutoShape 13"/>
          <p:cNvCxnSpPr>
            <a:cxnSpLocks noChangeShapeType="1"/>
            <a:stCxn id="7" idx="7"/>
            <a:endCxn id="9" idx="1"/>
          </p:cNvCxnSpPr>
          <p:nvPr/>
        </p:nvCxnSpPr>
        <p:spPr bwMode="auto">
          <a:xfrm rot="16200000" flipH="1">
            <a:off x="3922789" y="37879"/>
            <a:ext cx="44637" cy="3743659"/>
          </a:xfrm>
          <a:prstGeom prst="curvedConnector3">
            <a:avLst>
              <a:gd name="adj1" fmla="val -1016818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7" name="AutoShape 15"/>
          <p:cNvCxnSpPr>
            <a:cxnSpLocks noChangeShapeType="1"/>
            <a:stCxn id="7" idx="4"/>
            <a:endCxn id="10" idx="1"/>
          </p:cNvCxnSpPr>
          <p:nvPr/>
        </p:nvCxnSpPr>
        <p:spPr bwMode="auto">
          <a:xfrm rot="16200000" flipH="1">
            <a:off x="796600" y="3963521"/>
            <a:ext cx="1594784" cy="6854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1295401" y="3568938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cs typeface="Arial" charset="0"/>
              </a:rPr>
              <a:t>3</a:t>
            </a:r>
          </a:p>
        </p:txBody>
      </p:sp>
      <p:cxnSp>
        <p:nvCxnSpPr>
          <p:cNvPr id="19" name="AutoShape 17"/>
          <p:cNvCxnSpPr>
            <a:cxnSpLocks noChangeShapeType="1"/>
            <a:stCxn id="7" idx="5"/>
            <a:endCxn id="11" idx="1"/>
          </p:cNvCxnSpPr>
          <p:nvPr/>
        </p:nvCxnSpPr>
        <p:spPr bwMode="auto">
          <a:xfrm rot="16200000" flipH="1">
            <a:off x="2926563" y="2121839"/>
            <a:ext cx="1777339" cy="348390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886200" y="3962400"/>
            <a:ext cx="4572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cs typeface="Arial" charset="0"/>
              </a:rPr>
              <a:t>2</a:t>
            </a:r>
          </a:p>
        </p:txBody>
      </p:sp>
      <p:cxnSp>
        <p:nvCxnSpPr>
          <p:cNvPr id="21" name="AutoShape 19"/>
          <p:cNvCxnSpPr>
            <a:cxnSpLocks noChangeShapeType="1"/>
            <a:stCxn id="8" idx="3"/>
            <a:endCxn id="10" idx="7"/>
          </p:cNvCxnSpPr>
          <p:nvPr/>
        </p:nvCxnSpPr>
        <p:spPr bwMode="auto">
          <a:xfrm rot="5400000">
            <a:off x="2241110" y="3666592"/>
            <a:ext cx="1755020" cy="50216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133601" y="3285014"/>
            <a:ext cx="68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cs typeface="Arial" charset="0"/>
              </a:rPr>
              <a:t>2</a:t>
            </a:r>
          </a:p>
        </p:txBody>
      </p:sp>
      <p:cxnSp>
        <p:nvCxnSpPr>
          <p:cNvPr id="23" name="AutoShape 21"/>
          <p:cNvCxnSpPr>
            <a:cxnSpLocks noChangeShapeType="1"/>
            <a:stCxn id="8" idx="5"/>
            <a:endCxn id="11" idx="0"/>
          </p:cNvCxnSpPr>
          <p:nvPr/>
        </p:nvCxnSpPr>
        <p:spPr bwMode="auto">
          <a:xfrm rot="16200000" flipH="1">
            <a:off x="4597730" y="2997530"/>
            <a:ext cx="1455636" cy="154090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4876800" y="2133600"/>
            <a:ext cx="12493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cs typeface="Arial" charset="0"/>
              </a:rPr>
              <a:t>3</a:t>
            </a:r>
          </a:p>
        </p:txBody>
      </p:sp>
      <p:cxnSp>
        <p:nvCxnSpPr>
          <p:cNvPr id="25" name="AutoShape 23"/>
          <p:cNvCxnSpPr>
            <a:cxnSpLocks noChangeShapeType="1"/>
            <a:stCxn id="9" idx="5"/>
            <a:endCxn id="10" idx="5"/>
          </p:cNvCxnSpPr>
          <p:nvPr/>
        </p:nvCxnSpPr>
        <p:spPr bwMode="auto">
          <a:xfrm rot="5400000">
            <a:off x="3637498" y="2465327"/>
            <a:ext cx="2637530" cy="4177449"/>
          </a:xfrm>
          <a:prstGeom prst="curvedConnector3">
            <a:avLst>
              <a:gd name="adj1" fmla="val 11712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5410200" y="3505200"/>
            <a:ext cx="15097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cs typeface="Arial" charset="0"/>
              </a:rPr>
              <a:t>2</a:t>
            </a:r>
          </a:p>
        </p:txBody>
      </p:sp>
      <p:cxnSp>
        <p:nvCxnSpPr>
          <p:cNvPr id="27" name="AutoShape 25"/>
          <p:cNvCxnSpPr>
            <a:cxnSpLocks noChangeShapeType="1"/>
            <a:stCxn id="9" idx="3"/>
            <a:endCxn id="11" idx="7"/>
          </p:cNvCxnSpPr>
          <p:nvPr/>
        </p:nvCxnSpPr>
        <p:spPr bwMode="auto">
          <a:xfrm rot="16200000" flipH="1">
            <a:off x="5467288" y="3584935"/>
            <a:ext cx="1517176" cy="81787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28" name="Text Box 26"/>
          <p:cNvSpPr txBox="1">
            <a:spLocks noChangeArrowheads="1"/>
          </p:cNvSpPr>
          <p:nvPr/>
        </p:nvSpPr>
        <p:spPr bwMode="auto">
          <a:xfrm flipH="1">
            <a:off x="6934200" y="3534728"/>
            <a:ext cx="5333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cs typeface="Arial" charset="0"/>
              </a:rPr>
              <a:t>1</a:t>
            </a:r>
          </a:p>
        </p:txBody>
      </p:sp>
      <p:cxnSp>
        <p:nvCxnSpPr>
          <p:cNvPr id="29" name="AutoShape 27"/>
          <p:cNvCxnSpPr>
            <a:cxnSpLocks noChangeShapeType="1"/>
            <a:stCxn id="10" idx="6"/>
            <a:endCxn id="11" idx="2"/>
          </p:cNvCxnSpPr>
          <p:nvPr/>
        </p:nvCxnSpPr>
        <p:spPr bwMode="auto">
          <a:xfrm>
            <a:off x="3124200" y="5334000"/>
            <a:ext cx="2209800" cy="381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sp>
        <p:nvSpPr>
          <p:cNvPr id="30" name="Text Box 28"/>
          <p:cNvSpPr txBox="1">
            <a:spLocks noChangeArrowheads="1"/>
          </p:cNvSpPr>
          <p:nvPr/>
        </p:nvSpPr>
        <p:spPr bwMode="auto">
          <a:xfrm flipH="1">
            <a:off x="2667000" y="3667602"/>
            <a:ext cx="3810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cs typeface="Arial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TSP Results (Given Path)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Using the original given test vector path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V1</a:t>
            </a:r>
            <a:r>
              <a:rPr lang="en-US" dirty="0"/>
              <a:t> </a:t>
            </a:r>
            <a:r>
              <a:rPr lang="en-US" dirty="0" smtClean="0"/>
              <a:t>&gt; V2 &gt; V3 &gt; V4 &gt; V5 &gt; V6 &gt; V7 &gt; V8 &gt; V9 &gt;V10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This gives a total of 128 Hamming Transitions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748</Words>
  <Application>Microsoft Office PowerPoint</Application>
  <PresentationFormat>On-screen Show (4:3)</PresentationFormat>
  <Paragraphs>262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Minimize Test Power for Benchmark Circuit c6288 by Optimal Ordering of Test Vectors</vt:lpstr>
      <vt:lpstr>What is the c6288</vt:lpstr>
      <vt:lpstr>Approach</vt:lpstr>
      <vt:lpstr>How to Obtain Test Vectors</vt:lpstr>
      <vt:lpstr>10 Test Vectors</vt:lpstr>
      <vt:lpstr>Using Matlab</vt:lpstr>
      <vt:lpstr>Example of Optimal Vector Ordering</vt:lpstr>
      <vt:lpstr>Using TSP or Genetic Algorithm to Solve Ordering Issues</vt:lpstr>
      <vt:lpstr>TSP Results (Given Path)</vt:lpstr>
      <vt:lpstr>TSP Results (Optimal Path)</vt:lpstr>
      <vt:lpstr>Greedy Heuristic</vt:lpstr>
      <vt:lpstr>TSP Results (Greedy Path)</vt:lpstr>
      <vt:lpstr>Results from Powersim</vt:lpstr>
      <vt:lpstr>References</vt:lpstr>
      <vt:lpstr>Acknowledgements A Special Thanks to these 3 Guys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Minimize Test Power for Benchmark Circuit c6288 by Optimal Ordering of Test Vectors</dc:title>
  <dc:creator>paw0001</dc:creator>
  <cp:lastModifiedBy>agrawvd</cp:lastModifiedBy>
  <cp:revision>15</cp:revision>
  <dcterms:created xsi:type="dcterms:W3CDTF">2009-04-15T17:18:14Z</dcterms:created>
  <dcterms:modified xsi:type="dcterms:W3CDTF">2011-02-26T04:47:23Z</dcterms:modified>
</cp:coreProperties>
</file>